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62" r:id="rId5"/>
    <p:sldId id="263" r:id="rId6"/>
  </p:sldIdLst>
  <p:sldSz cx="12192000" cy="6858000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98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rékszögű háromszög 9"/>
          <p:cNvSpPr/>
          <p:nvPr/>
        </p:nvSpPr>
        <p:spPr>
          <a:xfrm>
            <a:off x="0" y="4664075"/>
            <a:ext cx="12201525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Csoportba foglalás 1"/>
          <p:cNvGrpSpPr>
            <a:grpSpLocks/>
          </p:cNvGrpSpPr>
          <p:nvPr/>
        </p:nvGrpSpPr>
        <p:grpSpPr bwMode="auto">
          <a:xfrm>
            <a:off x="-4763" y="4953000"/>
            <a:ext cx="12196763" cy="1911350"/>
            <a:chOff x="-3765" y="4832896"/>
            <a:chExt cx="9147765" cy="2032192"/>
          </a:xfrm>
        </p:grpSpPr>
        <p:sp>
          <p:nvSpPr>
            <p:cNvPr id="6" name="Szabadkézi sokszög 6"/>
            <p:cNvSpPr>
              <a:spLocks/>
            </p:cNvSpPr>
            <p:nvPr/>
          </p:nvSpPr>
          <p:spPr bwMode="auto">
            <a:xfrm>
              <a:off x="1686959" y="4832896"/>
              <a:ext cx="7457041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Szabadkézi sokszög 7"/>
            <p:cNvSpPr>
              <a:spLocks/>
            </p:cNvSpPr>
            <p:nvPr/>
          </p:nvSpPr>
          <p:spPr bwMode="auto">
            <a:xfrm>
              <a:off x="35527" y="5135025"/>
              <a:ext cx="9108473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Szabadkézi sokszög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Egyenes összekötő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11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85E182D-3398-420F-92F8-D37E5E2B76B9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12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3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77A65FE-5422-4B2A-99E8-E2002861409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Cím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AD7C6-9B1C-40D0-BF30-92EB442B386B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E1282-2C00-4C78-8D5E-C7AD3B81791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ávnyíl 6"/>
          <p:cNvSpPr/>
          <p:nvPr/>
        </p:nvSpPr>
        <p:spPr>
          <a:xfrm>
            <a:off x="4848225" y="3005138"/>
            <a:ext cx="244475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Sávnyíl 7"/>
          <p:cNvSpPr/>
          <p:nvPr/>
        </p:nvSpPr>
        <p:spPr>
          <a:xfrm>
            <a:off x="4600575" y="3005138"/>
            <a:ext cx="242888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57C822-3A9B-497B-AA0B-0C96E4348C82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25D603-BA98-41E1-A4BA-A93B12CAD1A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D50A0F-7398-489E-BE73-1FD90E83704C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0E8813-D94D-4B04-8E10-66E9A919550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2AFF13-71DA-476A-81A2-BC9B7643931D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AC9D44D-B704-4DF0-ABC6-DB8B0FEE00E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CCC706-3E20-47FB-95DA-461E3E18C1BB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501F07-67FB-400B-9350-F43A8FFA5D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6C9B0-9DF6-4D40-B114-9D7FD08FD020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3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038BD-57EF-4FBA-8481-B46854E2CC8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68E3DA-9DCE-4E4B-A054-69CE223A9ADC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6ACD20-9354-42DD-B340-88DF6AF5485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abadkézi sokszög 7"/>
          <p:cNvSpPr>
            <a:spLocks/>
          </p:cNvSpPr>
          <p:nvPr/>
        </p:nvSpPr>
        <p:spPr bwMode="auto">
          <a:xfrm>
            <a:off x="665163" y="5945188"/>
            <a:ext cx="6588125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Szabadkézi sokszög 8"/>
          <p:cNvSpPr>
            <a:spLocks/>
          </p:cNvSpPr>
          <p:nvPr/>
        </p:nvSpPr>
        <p:spPr bwMode="auto">
          <a:xfrm>
            <a:off x="647700" y="5938838"/>
            <a:ext cx="4921250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Derékszögű háromszög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Egyenes összekötő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ávnyíl 11"/>
          <p:cNvSpPr/>
          <p:nvPr/>
        </p:nvSpPr>
        <p:spPr>
          <a:xfrm>
            <a:off x="11552238" y="4987925"/>
            <a:ext cx="244475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ávnyíl 12"/>
          <p:cNvSpPr/>
          <p:nvPr/>
        </p:nvSpPr>
        <p:spPr>
          <a:xfrm>
            <a:off x="11303000" y="4987925"/>
            <a:ext cx="244475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hu-HU" noProof="0" smtClean="0"/>
              <a:t>Kép beszúrásához kattintson az ikonra</a:t>
            </a:r>
            <a:endParaRPr lang="en-US" noProof="0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1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D75F630-A0FA-409B-9013-2A6C5E7C5163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12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3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4A6A699-1F86-4B9E-91FD-F889A6F9747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9FD4-C5AD-4DE4-B69B-FB448BA0E24F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09D22-D914-4135-B0E4-77380DE467A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01F62-4148-48B4-8549-004E8D3665EE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5" name="Élőláb hely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BE1EA-6632-42E1-B89F-641BB33B8C6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abadkézi sokszög 12"/>
          <p:cNvSpPr>
            <a:spLocks/>
          </p:cNvSpPr>
          <p:nvPr/>
        </p:nvSpPr>
        <p:spPr bwMode="auto">
          <a:xfrm>
            <a:off x="665163" y="5945188"/>
            <a:ext cx="6588125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zabadkézi sokszög 11"/>
          <p:cNvSpPr>
            <a:spLocks/>
          </p:cNvSpPr>
          <p:nvPr/>
        </p:nvSpPr>
        <p:spPr bwMode="auto">
          <a:xfrm>
            <a:off x="647700" y="5938838"/>
            <a:ext cx="4921250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Derékszögű háromszög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Egyenes összekötő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33" name="Szöveg helye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8969375" y="6408738"/>
            <a:ext cx="256063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FF73676-0BA2-4F5A-9678-2832A4A82A9B}" type="datetimeFigureOut">
              <a:rPr lang="hu-HU"/>
              <a:pPr>
                <a:defRPr/>
              </a:pPr>
              <a:t>2017.12.12.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5840413" y="6408738"/>
            <a:ext cx="3133725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11530013" y="6408738"/>
            <a:ext cx="48736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26234F5-80D7-4865-BED1-E329CA1A634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2" r:id="rId2"/>
    <p:sldLayoutId id="2147483804" r:id="rId3"/>
    <p:sldLayoutId id="2147483805" r:id="rId4"/>
    <p:sldLayoutId id="2147483806" r:id="rId5"/>
    <p:sldLayoutId id="2147483807" r:id="rId6"/>
    <p:sldLayoutId id="2147483801" r:id="rId7"/>
    <p:sldLayoutId id="2147483808" r:id="rId8"/>
    <p:sldLayoutId id="2147483809" r:id="rId9"/>
    <p:sldLayoutId id="2147483800" r:id="rId10"/>
    <p:sldLayoutId id="21474837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0937" y="1529111"/>
            <a:ext cx="6483805" cy="131429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6600" i="1" dirty="0" smtClean="0">
                <a:solidFill>
                  <a:srgbClr val="FFFF00"/>
                </a:solidFill>
              </a:rPr>
              <a:t/>
            </a:r>
            <a:br>
              <a:rPr lang="hu-HU" sz="6600" i="1" dirty="0" smtClean="0">
                <a:solidFill>
                  <a:srgbClr val="FFFF00"/>
                </a:solidFill>
              </a:rPr>
            </a:br>
            <a:r>
              <a:rPr lang="hu-HU" sz="6600" i="1" dirty="0">
                <a:solidFill>
                  <a:srgbClr val="FFFF00"/>
                </a:solidFill>
              </a:rPr>
              <a:t/>
            </a:r>
            <a:br>
              <a:rPr lang="hu-HU" sz="6600" i="1" dirty="0">
                <a:solidFill>
                  <a:srgbClr val="FFFF00"/>
                </a:solidFill>
              </a:rPr>
            </a:br>
            <a:r>
              <a:rPr lang="hu-HU" sz="6600" i="1" dirty="0" smtClean="0">
                <a:solidFill>
                  <a:srgbClr val="FFFF00"/>
                </a:solidFill>
              </a:rPr>
              <a:t/>
            </a:r>
            <a:br>
              <a:rPr lang="hu-HU" sz="6600" i="1" dirty="0" smtClean="0">
                <a:solidFill>
                  <a:srgbClr val="FFFF00"/>
                </a:solidFill>
              </a:rPr>
            </a:br>
            <a:r>
              <a:rPr lang="hu-HU" sz="8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Advent tűzveszélyei</a:t>
            </a:r>
            <a:endParaRPr lang="hu-HU" sz="80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Alcím 2"/>
          <p:cNvSpPr>
            <a:spLocks noGrp="1"/>
          </p:cNvSpPr>
          <p:nvPr>
            <p:ph type="subTitle" idx="1"/>
          </p:nvPr>
        </p:nvSpPr>
        <p:spPr>
          <a:xfrm>
            <a:off x="0" y="3940175"/>
            <a:ext cx="7916863" cy="2335213"/>
          </a:xfrm>
        </p:spPr>
        <p:txBody>
          <a:bodyPr/>
          <a:lstStyle/>
          <a:p>
            <a:pPr marR="0" algn="l" eaLnBrk="1" hangingPunct="1">
              <a:lnSpc>
                <a:spcPct val="90000"/>
              </a:lnSpc>
            </a:pPr>
            <a:r>
              <a:rPr lang="hu-HU" sz="2500" b="1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KÉSZÍTETTE: </a:t>
            </a:r>
          </a:p>
          <a:p>
            <a:pPr marR="0" algn="l" eaLnBrk="1" hangingPunct="1">
              <a:lnSpc>
                <a:spcPct val="90000"/>
              </a:lnSpc>
            </a:pPr>
            <a:endParaRPr lang="hu-HU" sz="2500" smtClean="0"/>
          </a:p>
          <a:p>
            <a:pPr marR="0" algn="l" eaLnBrk="1" hangingPunct="1">
              <a:lnSpc>
                <a:spcPct val="90000"/>
              </a:lnSpc>
            </a:pPr>
            <a:r>
              <a:rPr lang="hu-HU" sz="2000" b="1" i="1" smtClean="0">
                <a:solidFill>
                  <a:srgbClr val="FF0000"/>
                </a:solidFill>
              </a:rPr>
              <a:t>ESZTERGOMI HIVATÁSOS TŰZOLTÓPARANCSNOKSÁG</a:t>
            </a:r>
          </a:p>
          <a:p>
            <a:pPr marR="0" eaLnBrk="1" hangingPunct="1">
              <a:lnSpc>
                <a:spcPct val="90000"/>
              </a:lnSpc>
            </a:pPr>
            <a:endParaRPr lang="hu-HU" sz="2500" smtClean="0"/>
          </a:p>
          <a:p>
            <a:pPr marR="0" algn="l" eaLnBrk="1" hangingPunct="1">
              <a:lnSpc>
                <a:spcPct val="90000"/>
              </a:lnSpc>
            </a:pPr>
            <a:r>
              <a:rPr lang="hu-HU" sz="2500" smtClean="0">
                <a:solidFill>
                  <a:srgbClr val="00B0F0"/>
                </a:solidFill>
              </a:rPr>
              <a:t>Forrás: </a:t>
            </a:r>
            <a:r>
              <a:rPr lang="hu-HU" sz="2500" b="1" i="1" smtClean="0">
                <a:solidFill>
                  <a:srgbClr val="FFFF00"/>
                </a:solidFill>
              </a:rPr>
              <a:t>BM Országos Katasztrófavédelmi   			      Főigazgatóság</a:t>
            </a:r>
          </a:p>
        </p:txBody>
      </p:sp>
      <p:pic>
        <p:nvPicPr>
          <p:cNvPr id="13316" name="Picture 2" descr="logo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74225" y="163513"/>
            <a:ext cx="23955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 descr="C:\Users\peter.juhasz\Desktop\6a00d8345164ae69e201a3fa9e3ac8970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12000" y="2843213"/>
            <a:ext cx="481965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2754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artalom helye 2"/>
          <p:cNvSpPr>
            <a:spLocks noGrp="1"/>
          </p:cNvSpPr>
          <p:nvPr>
            <p:ph idx="1"/>
          </p:nvPr>
        </p:nvSpPr>
        <p:spPr>
          <a:xfrm>
            <a:off x="838200" y="509588"/>
            <a:ext cx="10515600" cy="5957887"/>
          </a:xfrm>
        </p:spPr>
        <p:txBody>
          <a:bodyPr/>
          <a:lstStyle/>
          <a:p>
            <a:pPr marL="109538" indent="0" algn="just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</a:pPr>
            <a:r>
              <a:rPr lang="hu-HU" sz="28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Advent a karácsonyi felkészülés és a várakozás időszaka. Ilyenkor a hagyományoknak megfelelően a legtöbb otthonban gyertyát gyújtanak, ami komoly veszélyt hordoz magában. </a:t>
            </a:r>
            <a:r>
              <a:rPr lang="hu-HU" sz="2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 gyertya lángja képes meggyújtani a környezetében lévő éghető anyagokat. </a:t>
            </a:r>
            <a:r>
              <a:rPr lang="hu-HU" sz="28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Az adventi készülődés alkalmával sem szabad elfeledkeznünk a biztonságról. </a:t>
            </a:r>
          </a:p>
          <a:p>
            <a:pPr marL="109538" indent="0" algn="just" eaLnBrk="1" hangingPunct="1">
              <a:lnSpc>
                <a:spcPct val="115000"/>
              </a:lnSpc>
              <a:spcAft>
                <a:spcPts val="1000"/>
              </a:spcAft>
              <a:buFont typeface="Wingdings 3" pitchFamily="18" charset="2"/>
              <a:buNone/>
            </a:pPr>
            <a:r>
              <a:rPr lang="hu-HU" sz="2600" b="1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A gyertyák, mécsesek nem megfelelő használata azonban könnyen tűzhöz vezethet. </a:t>
            </a:r>
            <a:r>
              <a:rPr lang="hu-HU" sz="2600" b="1" smtClean="0">
                <a:solidFill>
                  <a:srgbClr val="FF0000"/>
                </a:solidFill>
                <a:latin typeface="Arial" charset="0"/>
                <a:ea typeface="Times New Roman" pitchFamily="18" charset="0"/>
                <a:cs typeface="Arial" charset="0"/>
              </a:rPr>
              <a:t>A statisztikák azt mutatják, hogy az ünnep idején megemelkedik a lakástüzek száma</a:t>
            </a:r>
            <a:r>
              <a:rPr lang="hu-HU" sz="2600" b="1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, sokan ugyanis felügyelet nélkül hagyják az égő mécseseket.</a:t>
            </a:r>
            <a:endParaRPr lang="hu-HU" sz="2600" b="1" smtClean="0">
              <a:latin typeface="Arial" charset="0"/>
              <a:ea typeface="Calibri" pitchFamily="34" charset="0"/>
              <a:cs typeface="Arial" charset="0"/>
            </a:endParaRPr>
          </a:p>
          <a:p>
            <a:pPr marL="109538" indent="0" algn="just" eaLnBrk="1" hangingPunct="1">
              <a:lnSpc>
                <a:spcPct val="115000"/>
              </a:lnSpc>
              <a:buFont typeface="Wingdings 3" pitchFamily="18" charset="2"/>
              <a:buNone/>
            </a:pPr>
            <a:endParaRPr lang="hu-HU" sz="400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109538" indent="0" algn="just" eaLnBrk="1" hangingPunct="1"/>
            <a:endParaRPr lang="hu-HU" smtClean="0"/>
          </a:p>
        </p:txBody>
      </p:sp>
      <p:cxnSp>
        <p:nvCxnSpPr>
          <p:cNvPr id="4" name="Egyenes összekötő 3"/>
          <p:cNvCxnSpPr/>
          <p:nvPr/>
        </p:nvCxnSpPr>
        <p:spPr>
          <a:xfrm>
            <a:off x="838200" y="6176963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0" name="Picture 2" descr="logo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" y="6076950"/>
            <a:ext cx="8191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31170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artalom helye 2"/>
          <p:cNvSpPr>
            <a:spLocks noGrp="1"/>
          </p:cNvSpPr>
          <p:nvPr>
            <p:ph idx="1"/>
          </p:nvPr>
        </p:nvSpPr>
        <p:spPr>
          <a:xfrm>
            <a:off x="428625" y="1377950"/>
            <a:ext cx="10795000" cy="4884738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Az éghető anyagú adventi koszorút, gyertyákat mindig helyezzük nem éghető</a:t>
            </a: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 3" pitchFamily="18" charset="2"/>
              <a:buNone/>
            </a:pPr>
            <a:r>
              <a:rPr lang="hu-HU" sz="1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   anyagú (fém, üveg) alátétre!</a:t>
            </a:r>
            <a:endParaRPr lang="hu-HU" sz="180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0070C0"/>
                </a:solidFill>
                <a:latin typeface="Arial" charset="0"/>
                <a:cs typeface="Times New Roman" pitchFamily="18" charset="0"/>
              </a:rPr>
              <a:t>A gyertyák, mécsesek csak nem éghető tartóban legyenek elhelyezve és rögzítve a koszorún!</a:t>
            </a:r>
            <a:endParaRPr lang="hu-HU" sz="180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 koszorút ne használjuk az ablakban a függöny, továbbá egyéb éghető anyag, textília közelében!</a:t>
            </a:r>
            <a:endParaRPr lang="hu-HU" sz="180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0070C0"/>
                </a:solidFill>
                <a:latin typeface="Arial" charset="0"/>
                <a:cs typeface="Times New Roman" pitchFamily="18" charset="0"/>
              </a:rPr>
              <a:t>Az égő gyertyát, mécsest tartalmazó koszorút ne tegyük huzatos helyre, ne mozgassuk!</a:t>
            </a:r>
            <a:endParaRPr lang="hu-HU" sz="180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Az égő gyertya, mécses oltására mindig tartsunk a közelben megfelelő eszközt!</a:t>
            </a:r>
            <a:endParaRPr lang="hu-HU" sz="180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0070C0"/>
                </a:solidFill>
                <a:latin typeface="Arial" charset="0"/>
                <a:cs typeface="Times New Roman" pitchFamily="18" charset="0"/>
              </a:rPr>
              <a:t>Az éghető anyagú koszorút minden hőforrástól tartsuk megfelelő távolságban!</a:t>
            </a:r>
            <a:endParaRPr lang="hu-HU" sz="180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Clr>
                <a:srgbClr val="2DA2BF"/>
              </a:buClr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A lakástüzeket elkerülhetjük, ha a koszorú, illetve a mécsesek helyét körültekintően választjuk meg. </a:t>
            </a:r>
          </a:p>
          <a:p>
            <a:pPr algn="just" eaLnBrk="1" hangingPunct="1">
              <a:lnSpc>
                <a:spcPct val="95000"/>
              </a:lnSpc>
              <a:spcAft>
                <a:spcPts val="1000"/>
              </a:spcAft>
              <a:buClr>
                <a:srgbClr val="2DA2BF"/>
              </a:buClr>
              <a:buFont typeface="Wingdings" pitchFamily="2" charset="2"/>
              <a:buChar char="Ø"/>
            </a:pPr>
            <a:r>
              <a:rPr lang="hu-HU" sz="1800" b="1" smtClean="0">
                <a:solidFill>
                  <a:srgbClr val="0070C0"/>
                </a:solidFill>
                <a:latin typeface="Arial" charset="0"/>
                <a:cs typeface="Times New Roman" pitchFamily="18" charset="0"/>
              </a:rPr>
              <a:t>A gyertyákat vagy mécseseket vízszintes, stabil helyre rakjuk, hogy ne dőlhessenek fel és ne eshessenek le.</a:t>
            </a:r>
          </a:p>
          <a:p>
            <a:pPr eaLnBrk="1" hangingPunct="1">
              <a:lnSpc>
                <a:spcPct val="80000"/>
              </a:lnSpc>
            </a:pPr>
            <a:endParaRPr lang="hu-HU" sz="1300" smtClean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7817" y="224857"/>
            <a:ext cx="10972800" cy="1143000"/>
          </a:xfrm>
        </p:spPr>
        <p:txBody>
          <a:bodyPr/>
          <a:lstStyle/>
          <a:p>
            <a:pPr algn="ctr" eaLnBrk="1" fontAlgn="auto" hangingPunct="1">
              <a:lnSpc>
                <a:spcPct val="115000"/>
              </a:lnSpc>
              <a:spcAft>
                <a:spcPts val="1000"/>
              </a:spcAft>
              <a:defRPr/>
            </a:pPr>
            <a:r>
              <a:rPr lang="hu-HU" sz="4400" dirty="0">
                <a:solidFill>
                  <a:srgbClr val="FF0000"/>
                </a:solidFill>
                <a:effectLst/>
                <a:latin typeface="Arial"/>
                <a:ea typeface="Times New Roman"/>
                <a:cs typeface="Times New Roman"/>
              </a:rPr>
              <a:t>Mire kell odafigyelni</a:t>
            </a:r>
            <a:r>
              <a:rPr lang="hu-HU" sz="4400" dirty="0" smtClean="0">
                <a:solidFill>
                  <a:srgbClr val="FF0000"/>
                </a:solidFill>
                <a:effectLst/>
                <a:latin typeface="Arial"/>
                <a:ea typeface="Times New Roman"/>
                <a:cs typeface="Times New Roman"/>
              </a:rPr>
              <a:t>?</a:t>
            </a:r>
            <a:endParaRPr lang="hu-HU" i="1" dirty="0">
              <a:solidFill>
                <a:srgbClr val="FF0000"/>
              </a:solidFill>
            </a:endParaRPr>
          </a:p>
        </p:txBody>
      </p:sp>
      <p:cxnSp>
        <p:nvCxnSpPr>
          <p:cNvPr id="5" name="Egyenes összekötő 4"/>
          <p:cNvCxnSpPr/>
          <p:nvPr/>
        </p:nvCxnSpPr>
        <p:spPr>
          <a:xfrm>
            <a:off x="1012825" y="6107113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4" name="Picture 2" descr="logo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" y="6076950"/>
            <a:ext cx="8191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C:\Users\peter.juhasz\Desktop\Advent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91700" y="225425"/>
            <a:ext cx="2282825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4304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4363" y="1941513"/>
            <a:ext cx="10972800" cy="4525962"/>
          </a:xfrm>
        </p:spPr>
        <p:txBody>
          <a:bodyPr>
            <a:normAutofit fontScale="70000" lnSpcReduction="20000"/>
          </a:bodyPr>
          <a:lstStyle/>
          <a:p>
            <a:pPr marL="365760" indent="-256032" algn="just" eaLnBrk="1" fontAlgn="auto" hangingPunct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Aki elektromos ünnepi dekorációval díszíti fel otthonát, 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húzza ki azokat</a:t>
            </a: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mielőtt elmenne otthonról, ezzel is megelőzve egy esetleges 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elektromos tűz kialakulását</a:t>
            </a: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hu-HU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65760" indent="-256032" algn="just" eaLnBrk="1" fontAlgn="auto" hangingPunct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hu-HU" sz="4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Karácsonyi </a:t>
            </a: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lámpafüzér vásárlásánál keressék a terméken a minőségbiztosítás jeleit. Amelyiken szerepel a 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„CE” </a:t>
            </a: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jel, az megfelel az Európai Unió minőségbiztosítási követelményeinek. </a:t>
            </a:r>
            <a:endParaRPr lang="hu-HU" sz="40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65760" indent="-256032" algn="just" eaLnBrk="1" fontAlgn="auto" hangingPunct="1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hu-H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 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rossz minőségű termékek az áramütés és a tűzeset lehetőségét is magukban hordozzák. </a:t>
            </a:r>
            <a:r>
              <a:rPr lang="hu-H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Ebben az esetben is igaz, hogy éjszakára, vagy hosszabb távollét idejére se hagyják bekapcsolva.</a:t>
            </a:r>
            <a:endParaRPr lang="hu-HU" sz="48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365760" indent="-256032" algn="just" eaLnBrk="1" fontAlgn="auto" hangingPunct="1">
              <a:lnSpc>
                <a:spcPct val="115000"/>
              </a:lnSpc>
              <a:spcAft>
                <a:spcPts val="1000"/>
              </a:spcAft>
              <a:buFont typeface="Wingdings 3"/>
              <a:buChar char=""/>
              <a:defRPr/>
            </a:pPr>
            <a:endParaRPr lang="hu-HU" sz="4000" dirty="0">
              <a:latin typeface="Calibri"/>
              <a:ea typeface="Calibri"/>
              <a:cs typeface="Times New Roman"/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332591"/>
            <a:ext cx="10972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sz="4800" dirty="0" smtClean="0">
                <a:solidFill>
                  <a:srgbClr val="FF0000"/>
                </a:solidFill>
              </a:rPr>
              <a:t>Karácsonyfa füzérek</a:t>
            </a:r>
            <a:endParaRPr lang="hu-HU" sz="4800" dirty="0">
              <a:solidFill>
                <a:srgbClr val="FF0000"/>
              </a:solidFill>
            </a:endParaRPr>
          </a:p>
        </p:txBody>
      </p:sp>
      <p:cxnSp>
        <p:nvCxnSpPr>
          <p:cNvPr id="4" name="Egyenes összekötő 3"/>
          <p:cNvCxnSpPr/>
          <p:nvPr/>
        </p:nvCxnSpPr>
        <p:spPr>
          <a:xfrm>
            <a:off x="838200" y="6176963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8" name="Picture 2" descr="logo%20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76950"/>
            <a:ext cx="8191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2" descr="C:\Users\peter.juhasz\Desktop\Advent\images (1)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" y="128588"/>
            <a:ext cx="1770063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C:\Users\peter.juhasz\Desktop\Advent\images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9025" y="128588"/>
            <a:ext cx="3355975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4786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hu-HU" sz="4800" b="1" smtClean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Ha mégis bekövetkezik a baj, azonnal hívják a katasztrófavédelmet a 112-es vagy a 105-ös segélyhívó számon!</a:t>
            </a:r>
            <a:endParaRPr lang="hu-HU" sz="48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étatér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étatér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étaté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Sétatér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362</TotalTime>
  <Words>267</Words>
  <Application>Microsoft Office PowerPoint</Application>
  <PresentationFormat>Egyéni</PresentationFormat>
  <Paragraphs>20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Tervezősablon</vt:lpstr>
      </vt:variant>
      <vt:variant>
        <vt:i4>8</vt:i4>
      </vt:variant>
      <vt:variant>
        <vt:lpstr>Diacímek</vt:lpstr>
      </vt:variant>
      <vt:variant>
        <vt:i4>5</vt:i4>
      </vt:variant>
    </vt:vector>
  </HeadingPairs>
  <TitlesOfParts>
    <vt:vector size="21" baseType="lpstr">
      <vt:lpstr>Arial</vt:lpstr>
      <vt:lpstr>Lucida Sans Unicode</vt:lpstr>
      <vt:lpstr>Wingdings 3</vt:lpstr>
      <vt:lpstr>Verdana</vt:lpstr>
      <vt:lpstr>Wingdings 2</vt:lpstr>
      <vt:lpstr>Calibri</vt:lpstr>
      <vt:lpstr>Times New Roman</vt:lpstr>
      <vt:lpstr>Wingdings</vt:lpstr>
      <vt:lpstr>Sétatér</vt:lpstr>
      <vt:lpstr>Sétatér</vt:lpstr>
      <vt:lpstr>Sétatér</vt:lpstr>
      <vt:lpstr>Sétatér</vt:lpstr>
      <vt:lpstr>Sétatér</vt:lpstr>
      <vt:lpstr>Sétatér</vt:lpstr>
      <vt:lpstr>Sétatér</vt:lpstr>
      <vt:lpstr>Sétatér</vt:lpstr>
      <vt:lpstr>1. dia</vt:lpstr>
      <vt:lpstr>2. dia</vt:lpstr>
      <vt:lpstr>3. dia</vt:lpstr>
      <vt:lpstr>4. dia</vt:lpstr>
      <vt:lpstr>5.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 Mérgezés</dc:title>
  <dc:creator>User</dc:creator>
  <cp:lastModifiedBy>gbuko</cp:lastModifiedBy>
  <cp:revision>25</cp:revision>
  <dcterms:created xsi:type="dcterms:W3CDTF">2015-10-03T11:00:03Z</dcterms:created>
  <dcterms:modified xsi:type="dcterms:W3CDTF">2017-12-12T10:44:42Z</dcterms:modified>
</cp:coreProperties>
</file>